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2" r:id="rId2"/>
    <p:sldId id="271" r:id="rId3"/>
    <p:sldId id="274" r:id="rId4"/>
    <p:sldId id="272" r:id="rId5"/>
    <p:sldId id="270" r:id="rId6"/>
    <p:sldId id="273" r:id="rId7"/>
    <p:sldId id="266" r:id="rId8"/>
    <p:sldId id="275" r:id="rId9"/>
    <p:sldId id="277" r:id="rId10"/>
    <p:sldId id="276" r:id="rId1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8" autoAdjust="0"/>
    <p:restoredTop sz="94660"/>
  </p:normalViewPr>
  <p:slideViewPr>
    <p:cSldViewPr snapToGrid="0" snapToObjects="1">
      <p:cViewPr varScale="1">
        <p:scale>
          <a:sx n="86" d="100"/>
          <a:sy n="86" d="100"/>
        </p:scale>
        <p:origin x="1291"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EAF222-71F4-45D8-98F9-3767D322B842}" type="datetimeFigureOut">
              <a:rPr lang="en-US" smtClean="0"/>
              <a:t>12/13/2017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2FC195-6F7D-4E2A-933C-649C203734A3}" type="slidenum">
              <a:rPr lang="en-US" smtClean="0"/>
              <a:t>‹#›</a:t>
            </a:fld>
            <a:endParaRPr lang="en-US"/>
          </a:p>
        </p:txBody>
      </p:sp>
    </p:spTree>
    <p:extLst>
      <p:ext uri="{BB962C8B-B14F-4D97-AF65-F5344CB8AC3E}">
        <p14:creationId xmlns:p14="http://schemas.microsoft.com/office/powerpoint/2010/main" val="104843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F284C1-E934-894E-84F2-626AC45F7D1F}"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2029020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284C1-E934-894E-84F2-626AC45F7D1F}"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378844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284C1-E934-894E-84F2-626AC45F7D1F}"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3989558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63000"/>
                    </a14:imgEffect>
                  </a14:imgLayer>
                </a14:imgProps>
              </a:ext>
            </a:extLst>
          </a:blip>
          <a:stretch>
            <a:fillRect/>
          </a:stretch>
        </p:blipFill>
        <p:spPr>
          <a:xfrm rot="5187939">
            <a:off x="515499" y="-2171616"/>
            <a:ext cx="7550523" cy="11618255"/>
          </a:xfrm>
          <a:prstGeom prst="rect">
            <a:avLst/>
          </a:prstGeom>
        </p:spPr>
      </p:pic>
      <p:sp>
        <p:nvSpPr>
          <p:cNvPr id="2" name="Title 1"/>
          <p:cNvSpPr>
            <a:spLocks noGrp="1"/>
          </p:cNvSpPr>
          <p:nvPr>
            <p:ph type="title"/>
          </p:nvPr>
        </p:nvSpPr>
        <p:spPr/>
        <p:txBody>
          <a:bodyPr>
            <a:normAutofit/>
          </a:bodyPr>
          <a:lstStyle>
            <a:lvl1pPr>
              <a:defRPr sz="4000" b="1">
                <a:solidFill>
                  <a:srgbClr val="FF0000"/>
                </a:solidFill>
                <a:latin typeface="Avenir" panose="020B05030202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solidFill>
                <a:latin typeface="Avenir" panose="020B0503020203020204" pitchFamily="34" charset="0"/>
              </a:defRPr>
            </a:lvl1pPr>
            <a:lvl2pPr>
              <a:defRPr>
                <a:solidFill>
                  <a:schemeClr val="tx1"/>
                </a:solidFill>
                <a:latin typeface="Avenir" panose="020B0503020203020204" pitchFamily="34" charset="0"/>
              </a:defRPr>
            </a:lvl2pPr>
            <a:lvl3pPr>
              <a:defRPr>
                <a:solidFill>
                  <a:schemeClr val="tx1"/>
                </a:solidFill>
                <a:latin typeface="Avenir" panose="020B0503020203020204" pitchFamily="34" charset="0"/>
              </a:defRPr>
            </a:lvl3pPr>
            <a:lvl4pPr>
              <a:defRPr>
                <a:solidFill>
                  <a:schemeClr val="tx1"/>
                </a:solidFill>
                <a:latin typeface="Avenir" panose="020B0503020203020204" pitchFamily="34" charset="0"/>
              </a:defRPr>
            </a:lvl4pPr>
            <a:lvl5pPr>
              <a:defRPr>
                <a:solidFill>
                  <a:schemeClr val="tx1"/>
                </a:solidFill>
                <a:latin typeface="Avenir" panose="020B05030202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p>
        </p:txBody>
      </p:sp>
      <p:pic>
        <p:nvPicPr>
          <p:cNvPr id="10" name="Picture 9">
            <a:extLst>
              <a:ext uri="{FF2B5EF4-FFF2-40B4-BE49-F238E27FC236}">
                <a16:creationId xmlns:a16="http://schemas.microsoft.com/office/drawing/2014/main" id="{686EA89E-751D-49F4-ACBA-F9695E279451}"/>
              </a:ext>
            </a:extLst>
          </p:cNvPr>
          <p:cNvPicPr>
            <a:picLocks noChangeAspect="1"/>
          </p:cNvPicPr>
          <p:nvPr userDrawn="1"/>
        </p:nvPicPr>
        <p:blipFill>
          <a:blip r:embed="rId4"/>
          <a:stretch>
            <a:fillRect/>
          </a:stretch>
        </p:blipFill>
        <p:spPr>
          <a:xfrm>
            <a:off x="367767" y="6165914"/>
            <a:ext cx="2178998" cy="555561"/>
          </a:xfrm>
          <a:prstGeom prst="rect">
            <a:avLst/>
          </a:prstGeom>
        </p:spPr>
      </p:pic>
      <p:sp>
        <p:nvSpPr>
          <p:cNvPr id="11" name="TextBox 10">
            <a:extLst>
              <a:ext uri="{FF2B5EF4-FFF2-40B4-BE49-F238E27FC236}">
                <a16:creationId xmlns:a16="http://schemas.microsoft.com/office/drawing/2014/main" id="{79932940-76C0-4DC8-91D4-D2BC18A8F540}"/>
              </a:ext>
            </a:extLst>
          </p:cNvPr>
          <p:cNvSpPr txBox="1"/>
          <p:nvPr userDrawn="1"/>
        </p:nvSpPr>
        <p:spPr>
          <a:xfrm>
            <a:off x="6839712" y="6308725"/>
            <a:ext cx="2375433" cy="369332"/>
          </a:xfrm>
          <a:prstGeom prst="rect">
            <a:avLst/>
          </a:prstGeom>
          <a:noFill/>
        </p:spPr>
        <p:txBody>
          <a:bodyPr wrap="square" rtlCol="0">
            <a:spAutoFit/>
          </a:bodyPr>
          <a:lstStyle/>
          <a:p>
            <a:r>
              <a:rPr lang="en-US" dirty="0"/>
              <a:t>Your Logo Here</a:t>
            </a:r>
          </a:p>
        </p:txBody>
      </p:sp>
    </p:spTree>
    <p:extLst>
      <p:ext uri="{BB962C8B-B14F-4D97-AF65-F5344CB8AC3E}">
        <p14:creationId xmlns:p14="http://schemas.microsoft.com/office/powerpoint/2010/main" val="89300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0" y="0"/>
            <a:ext cx="9144000" cy="68580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12769" y="3472656"/>
            <a:ext cx="7772400" cy="1362075"/>
          </a:xfrm>
        </p:spPr>
        <p:txBody>
          <a:bodyPr anchor="t"/>
          <a:lstStyle>
            <a:lvl1pPr algn="l">
              <a:defRPr sz="4000" b="1" cap="all">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D0F284C1-E934-894E-84F2-626AC45F7D1F}"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985388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F284C1-E934-894E-84F2-626AC45F7D1F}"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2742778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F284C1-E934-894E-84F2-626AC45F7D1F}" type="datetimeFigureOut">
              <a:rPr lang="en-US" smtClean="0"/>
              <a:t>12/13/2017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6177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F284C1-E934-894E-84F2-626AC45F7D1F}" type="datetimeFigureOut">
              <a:rPr lang="en-US" smtClean="0"/>
              <a:t>12/13/2017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2309526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284C1-E934-894E-84F2-626AC45F7D1F}" type="datetimeFigureOut">
              <a:rPr lang="en-US" smtClean="0"/>
              <a:t>12/13/2017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2704360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F284C1-E934-894E-84F2-626AC45F7D1F}"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325502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F284C1-E934-894E-84F2-626AC45F7D1F}"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652C0-6C47-3A40-B58E-6F562321F54B}" type="slidenum">
              <a:rPr lang="en-US" smtClean="0"/>
              <a:t>‹#›</a:t>
            </a:fld>
            <a:endParaRPr lang="en-US"/>
          </a:p>
        </p:txBody>
      </p:sp>
    </p:spTree>
    <p:extLst>
      <p:ext uri="{BB962C8B-B14F-4D97-AF65-F5344CB8AC3E}">
        <p14:creationId xmlns:p14="http://schemas.microsoft.com/office/powerpoint/2010/main" val="246021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284C1-E934-894E-84F2-626AC45F7D1F}" type="datetimeFigureOut">
              <a:rPr lang="en-US" smtClean="0"/>
              <a:t>12/13/2017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652C0-6C47-3A40-B58E-6F562321F54B}" type="slidenum">
              <a:rPr lang="en-US" smtClean="0"/>
              <a:t>‹#›</a:t>
            </a:fld>
            <a:endParaRPr lang="en-US"/>
          </a:p>
        </p:txBody>
      </p:sp>
    </p:spTree>
    <p:extLst>
      <p:ext uri="{BB962C8B-B14F-4D97-AF65-F5344CB8AC3E}">
        <p14:creationId xmlns:p14="http://schemas.microsoft.com/office/powerpoint/2010/main" val="1956232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5495925"/>
            <a:ext cx="9144000" cy="1362075"/>
          </a:xfrm>
        </p:spPr>
        <p:txBody>
          <a:bodyPr>
            <a:normAutofit/>
          </a:bodyPr>
          <a:lstStyle/>
          <a:p>
            <a:pPr algn="ctr"/>
            <a:r>
              <a:rPr lang="en-US" sz="2800" dirty="0">
                <a:latin typeface="Avenir" panose="020B0503020203020204" pitchFamily="34" charset="0"/>
              </a:rPr>
              <a:t>Led SIGNAGE PROPOSAL</a:t>
            </a:r>
            <a:br>
              <a:rPr lang="en-US" sz="2800" dirty="0">
                <a:latin typeface="Avenir" panose="020B0503020203020204" pitchFamily="34" charset="0"/>
              </a:rPr>
            </a:br>
            <a:r>
              <a:rPr lang="en-US" sz="1400" dirty="0">
                <a:latin typeface="Avenir" panose="020B0503020203020204" pitchFamily="34" charset="0"/>
              </a:rPr>
              <a:t>for</a:t>
            </a:r>
            <a:br>
              <a:rPr lang="en-US" sz="1400" dirty="0">
                <a:latin typeface="Avenir" panose="020B0503020203020204" pitchFamily="34" charset="0"/>
              </a:rPr>
            </a:br>
            <a:r>
              <a:rPr lang="en-US" sz="2400" dirty="0">
                <a:latin typeface="Avenir" panose="020B0503020203020204" pitchFamily="34" charset="0"/>
              </a:rPr>
              <a:t>(CUSTOMER NAME OR LOGO)</a:t>
            </a:r>
            <a:endParaRPr lang="en-US" sz="2800" dirty="0">
              <a:latin typeface="Avenir" panose="020B0503020203020204" pitchFamily="34" charset="0"/>
            </a:endParaRPr>
          </a:p>
        </p:txBody>
      </p:sp>
      <p:pic>
        <p:nvPicPr>
          <p:cNvPr id="3" name="Picture 2">
            <a:extLst>
              <a:ext uri="{FF2B5EF4-FFF2-40B4-BE49-F238E27FC236}">
                <a16:creationId xmlns:a16="http://schemas.microsoft.com/office/drawing/2014/main" id="{668B3F58-6136-4527-8963-B995D731E726}"/>
              </a:ext>
            </a:extLst>
          </p:cNvPr>
          <p:cNvPicPr>
            <a:picLocks noChangeAspect="1"/>
          </p:cNvPicPr>
          <p:nvPr/>
        </p:nvPicPr>
        <p:blipFill>
          <a:blip r:embed="rId2"/>
          <a:stretch>
            <a:fillRect/>
          </a:stretch>
        </p:blipFill>
        <p:spPr>
          <a:xfrm>
            <a:off x="4411116" y="1675333"/>
            <a:ext cx="4732884" cy="3549663"/>
          </a:xfrm>
          <a:prstGeom prst="rect">
            <a:avLst/>
          </a:prstGeom>
        </p:spPr>
      </p:pic>
      <p:pic>
        <p:nvPicPr>
          <p:cNvPr id="9" name="Picture 8">
            <a:extLst>
              <a:ext uri="{FF2B5EF4-FFF2-40B4-BE49-F238E27FC236}">
                <a16:creationId xmlns:a16="http://schemas.microsoft.com/office/drawing/2014/main" id="{DD47FCC5-9303-4C02-A4D1-24E3317B1779}"/>
              </a:ext>
            </a:extLst>
          </p:cNvPr>
          <p:cNvPicPr>
            <a:picLocks noChangeAspect="1"/>
          </p:cNvPicPr>
          <p:nvPr/>
        </p:nvPicPr>
        <p:blipFill rotWithShape="1">
          <a:blip r:embed="rId3"/>
          <a:srcRect l="37490" t="15471" r="9304" b="27381"/>
          <a:stretch/>
        </p:blipFill>
        <p:spPr>
          <a:xfrm>
            <a:off x="0" y="1671515"/>
            <a:ext cx="4411116" cy="3553481"/>
          </a:xfrm>
          <a:prstGeom prst="rect">
            <a:avLst/>
          </a:prstGeom>
        </p:spPr>
      </p:pic>
      <p:pic>
        <p:nvPicPr>
          <p:cNvPr id="11" name="Picture 10">
            <a:extLst>
              <a:ext uri="{FF2B5EF4-FFF2-40B4-BE49-F238E27FC236}">
                <a16:creationId xmlns:a16="http://schemas.microsoft.com/office/drawing/2014/main" id="{99D142A0-6AE5-4984-B7FD-1D9129AE02E5}"/>
              </a:ext>
            </a:extLst>
          </p:cNvPr>
          <p:cNvPicPr>
            <a:picLocks noChangeAspect="1"/>
          </p:cNvPicPr>
          <p:nvPr/>
        </p:nvPicPr>
        <p:blipFill>
          <a:blip r:embed="rId4"/>
          <a:stretch>
            <a:fillRect/>
          </a:stretch>
        </p:blipFill>
        <p:spPr>
          <a:xfrm>
            <a:off x="411802" y="660629"/>
            <a:ext cx="3512128" cy="895459"/>
          </a:xfrm>
          <a:prstGeom prst="rect">
            <a:avLst/>
          </a:prstGeom>
        </p:spPr>
      </p:pic>
      <p:sp>
        <p:nvSpPr>
          <p:cNvPr id="12" name="TextBox 11">
            <a:extLst>
              <a:ext uri="{FF2B5EF4-FFF2-40B4-BE49-F238E27FC236}">
                <a16:creationId xmlns:a16="http://schemas.microsoft.com/office/drawing/2014/main" id="{439DF353-4DFE-4C74-9099-FDAD11877514}"/>
              </a:ext>
            </a:extLst>
          </p:cNvPr>
          <p:cNvSpPr txBox="1"/>
          <p:nvPr/>
        </p:nvSpPr>
        <p:spPr>
          <a:xfrm>
            <a:off x="5599522" y="1010846"/>
            <a:ext cx="3685880" cy="369332"/>
          </a:xfrm>
          <a:prstGeom prst="rect">
            <a:avLst/>
          </a:prstGeom>
          <a:noFill/>
        </p:spPr>
        <p:txBody>
          <a:bodyPr wrap="square" rtlCol="0">
            <a:spAutoFit/>
          </a:bodyPr>
          <a:lstStyle/>
          <a:p>
            <a:r>
              <a:rPr lang="en-US" dirty="0"/>
              <a:t>Insert Your Logo Here</a:t>
            </a:r>
          </a:p>
        </p:txBody>
      </p:sp>
    </p:spTree>
    <p:extLst>
      <p:ext uri="{BB962C8B-B14F-4D97-AF65-F5344CB8AC3E}">
        <p14:creationId xmlns:p14="http://schemas.microsoft.com/office/powerpoint/2010/main" val="2509526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55258"/>
            <a:ext cx="9144000" cy="132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1"/>
                </a:solidFill>
                <a:latin typeface="Avenir" panose="020B0503020203020204" pitchFamily="34" charset="0"/>
                <a:ea typeface="+mj-ea"/>
                <a:cs typeface="+mj-cs"/>
              </a:defRPr>
            </a:lvl1pPr>
          </a:lstStyle>
          <a:p>
            <a:r>
              <a:rPr lang="en-US" sz="4000" b="1" dirty="0">
                <a:solidFill>
                  <a:srgbClr val="FF0000"/>
                </a:solidFill>
              </a:rPr>
              <a:t>Summary</a:t>
            </a:r>
            <a:br>
              <a:rPr lang="en-US" sz="4000" b="1" dirty="0">
                <a:solidFill>
                  <a:srgbClr val="FF0000"/>
                </a:solidFill>
              </a:rPr>
            </a:br>
            <a:endParaRPr lang="en-US" b="1" dirty="0">
              <a:solidFill>
                <a:srgbClr val="FF0000"/>
              </a:solidFill>
            </a:endParaRPr>
          </a:p>
        </p:txBody>
      </p:sp>
      <p:sp>
        <p:nvSpPr>
          <p:cNvPr id="6" name="Content Placeholder 5">
            <a:extLst>
              <a:ext uri="{FF2B5EF4-FFF2-40B4-BE49-F238E27FC236}">
                <a16:creationId xmlns:a16="http://schemas.microsoft.com/office/drawing/2014/main" id="{50C4912F-4FB1-4FCF-95B8-FBD75D80BF66}"/>
              </a:ext>
            </a:extLst>
          </p:cNvPr>
          <p:cNvSpPr>
            <a:spLocks noGrp="1"/>
          </p:cNvSpPr>
          <p:nvPr>
            <p:ph idx="1"/>
          </p:nvPr>
        </p:nvSpPr>
        <p:spPr>
          <a:xfrm>
            <a:off x="457200" y="1371600"/>
            <a:ext cx="8229600" cy="4525963"/>
          </a:xfrm>
        </p:spPr>
        <p:txBody>
          <a:bodyPr/>
          <a:lstStyle/>
          <a:p>
            <a:endParaRPr lang="en-US" dirty="0"/>
          </a:p>
        </p:txBody>
      </p:sp>
    </p:spTree>
    <p:extLst>
      <p:ext uri="{BB962C8B-B14F-4D97-AF65-F5344CB8AC3E}">
        <p14:creationId xmlns:p14="http://schemas.microsoft.com/office/powerpoint/2010/main" val="2232170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847"/>
            <a:ext cx="9144000" cy="1143000"/>
          </a:xfrm>
        </p:spPr>
        <p:txBody>
          <a:bodyPr>
            <a:noAutofit/>
          </a:bodyPr>
          <a:lstStyle/>
          <a:p>
            <a:r>
              <a:rPr lang="en-US" sz="4000" b="1" dirty="0">
                <a:solidFill>
                  <a:srgbClr val="FF0000"/>
                </a:solidFill>
              </a:rPr>
              <a:t>Project Details</a:t>
            </a:r>
          </a:p>
        </p:txBody>
      </p:sp>
      <p:sp>
        <p:nvSpPr>
          <p:cNvPr id="5" name="Content Placeholder 4">
            <a:extLst>
              <a:ext uri="{FF2B5EF4-FFF2-40B4-BE49-F238E27FC236}">
                <a16:creationId xmlns:a16="http://schemas.microsoft.com/office/drawing/2014/main" id="{921BDEAA-8A70-48B8-BB8C-09AFA82C59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8320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847"/>
            <a:ext cx="9144000" cy="1143000"/>
          </a:xfrm>
        </p:spPr>
        <p:txBody>
          <a:bodyPr>
            <a:noAutofit/>
          </a:bodyPr>
          <a:lstStyle/>
          <a:p>
            <a:r>
              <a:rPr lang="en-US" sz="4000" b="1" dirty="0">
                <a:solidFill>
                  <a:srgbClr val="FF0000"/>
                </a:solidFill>
              </a:rPr>
              <a:t>About</a:t>
            </a:r>
            <a:r>
              <a:rPr lang="en-US" sz="6600" dirty="0"/>
              <a:t> </a:t>
            </a:r>
            <a:r>
              <a:rPr lang="en-US" b="1" dirty="0">
                <a:solidFill>
                  <a:srgbClr val="FF0000"/>
                </a:solidFill>
              </a:rPr>
              <a:t>Us </a:t>
            </a:r>
            <a:r>
              <a:rPr lang="en-US" sz="2000" b="1" dirty="0">
                <a:solidFill>
                  <a:srgbClr val="FF0000"/>
                </a:solidFill>
              </a:rPr>
              <a:t>(sign company)</a:t>
            </a:r>
            <a:endParaRPr lang="en-US" sz="4000" b="1" dirty="0">
              <a:solidFill>
                <a:srgbClr val="FF0000"/>
              </a:solidFill>
            </a:endParaRPr>
          </a:p>
        </p:txBody>
      </p:sp>
      <p:sp>
        <p:nvSpPr>
          <p:cNvPr id="5" name="Content Placeholder 4">
            <a:extLst>
              <a:ext uri="{FF2B5EF4-FFF2-40B4-BE49-F238E27FC236}">
                <a16:creationId xmlns:a16="http://schemas.microsoft.com/office/drawing/2014/main" id="{921BDEAA-8A70-48B8-BB8C-09AFA82C59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64281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7847"/>
            <a:ext cx="9144000" cy="1143000"/>
          </a:xfrm>
        </p:spPr>
        <p:txBody>
          <a:bodyPr>
            <a:noAutofit/>
          </a:bodyPr>
          <a:lstStyle/>
          <a:p>
            <a:r>
              <a:rPr lang="en-US" sz="4000" b="1" dirty="0">
                <a:solidFill>
                  <a:srgbClr val="FF0000"/>
                </a:solidFill>
              </a:rPr>
              <a:t>Why </a:t>
            </a:r>
            <a:r>
              <a:rPr lang="en-US" sz="4000" b="1" dirty="0" err="1">
                <a:solidFill>
                  <a:srgbClr val="FF0000"/>
                </a:solidFill>
              </a:rPr>
              <a:t>ThinkSIGN</a:t>
            </a:r>
            <a:r>
              <a:rPr lang="en-US" sz="4000" b="1" dirty="0">
                <a:solidFill>
                  <a:srgbClr val="FF0000"/>
                </a:solidFill>
              </a:rPr>
              <a:t>?</a:t>
            </a:r>
          </a:p>
        </p:txBody>
      </p:sp>
      <p:sp>
        <p:nvSpPr>
          <p:cNvPr id="3" name="Content Placeholder 2"/>
          <p:cNvSpPr>
            <a:spLocks noGrp="1"/>
          </p:cNvSpPr>
          <p:nvPr>
            <p:ph idx="1"/>
          </p:nvPr>
        </p:nvSpPr>
        <p:spPr>
          <a:xfrm>
            <a:off x="1100257" y="1246957"/>
            <a:ext cx="6480119" cy="4525963"/>
          </a:xfrm>
        </p:spPr>
        <p:txBody>
          <a:bodyPr>
            <a:normAutofit fontScale="85000" lnSpcReduction="20000"/>
          </a:bodyPr>
          <a:lstStyle/>
          <a:p>
            <a:pPr marL="0" indent="0">
              <a:lnSpc>
                <a:spcPct val="110000"/>
              </a:lnSpc>
              <a:buNone/>
            </a:pPr>
            <a:r>
              <a:rPr lang="en-US" sz="1600" b="1" dirty="0">
                <a:solidFill>
                  <a:srgbClr val="FF0000"/>
                </a:solidFill>
              </a:rPr>
              <a:t>Trusted.</a:t>
            </a:r>
          </a:p>
          <a:p>
            <a:pPr marL="0" indent="0">
              <a:lnSpc>
                <a:spcPct val="110000"/>
              </a:lnSpc>
              <a:buNone/>
            </a:pPr>
            <a:r>
              <a:rPr lang="en-US" sz="1600" dirty="0">
                <a:solidFill>
                  <a:schemeClr val="tx1"/>
                </a:solidFill>
              </a:rPr>
              <a:t>With hundreds of sign partners nationally, we have a proven ability to preserve your trust in us. And, our products are top notch. Our entire system is UL listed and FCC Verified with a five year warranty. </a:t>
            </a:r>
            <a:r>
              <a:rPr lang="en-US" sz="1600" dirty="0" err="1">
                <a:solidFill>
                  <a:schemeClr val="tx1"/>
                </a:solidFill>
              </a:rPr>
              <a:t>ThinkSIGN</a:t>
            </a:r>
            <a:r>
              <a:rPr lang="en-US" sz="1600" dirty="0">
                <a:solidFill>
                  <a:schemeClr val="tx1"/>
                </a:solidFill>
              </a:rPr>
              <a:t> only employs the very best LEDs, components, and hardware for our EMCs.</a:t>
            </a:r>
          </a:p>
          <a:p>
            <a:pPr marL="0" indent="0">
              <a:lnSpc>
                <a:spcPct val="110000"/>
              </a:lnSpc>
              <a:buNone/>
            </a:pPr>
            <a:endParaRPr lang="en-US" sz="1600" dirty="0">
              <a:solidFill>
                <a:schemeClr val="tx1"/>
              </a:solidFill>
            </a:endParaRPr>
          </a:p>
          <a:p>
            <a:pPr marL="0" indent="0">
              <a:lnSpc>
                <a:spcPct val="110000"/>
              </a:lnSpc>
              <a:buNone/>
            </a:pPr>
            <a:r>
              <a:rPr lang="en-US" sz="1600" b="1" dirty="0">
                <a:solidFill>
                  <a:srgbClr val="FF0000"/>
                </a:solidFill>
              </a:rPr>
              <a:t>Easy.</a:t>
            </a:r>
          </a:p>
          <a:p>
            <a:pPr marL="0" indent="0">
              <a:lnSpc>
                <a:spcPct val="110000"/>
              </a:lnSpc>
              <a:buNone/>
            </a:pPr>
            <a:r>
              <a:rPr lang="en-US" sz="1600" dirty="0">
                <a:solidFill>
                  <a:schemeClr val="tx1"/>
                </a:solidFill>
              </a:rPr>
              <a:t>Easy to sell, to install, use and even service. Our signs deliver ready to install. A 2” C-channel frame of 3/16” galvanized and powder coated steel won’t rust and offers unlimited mounting options. Hook it, hang it, and have it ready to display in no time. And, our proprietary Smart LED Manager Pro Software requires no training, but just in case, we provide online tutorials and Wednesday Webinars with our stellar tech support</a:t>
            </a:r>
          </a:p>
          <a:p>
            <a:pPr marL="0" indent="0">
              <a:lnSpc>
                <a:spcPct val="110000"/>
              </a:lnSpc>
              <a:buNone/>
            </a:pPr>
            <a:r>
              <a:rPr lang="en-US" sz="1600" dirty="0">
                <a:solidFill>
                  <a:schemeClr val="tx1"/>
                </a:solidFill>
              </a:rPr>
              <a:t>staff.</a:t>
            </a:r>
          </a:p>
          <a:p>
            <a:pPr marL="0" indent="0">
              <a:lnSpc>
                <a:spcPct val="110000"/>
              </a:lnSpc>
              <a:buNone/>
            </a:pPr>
            <a:endParaRPr lang="en-US" sz="1600" dirty="0">
              <a:solidFill>
                <a:schemeClr val="tx1"/>
              </a:solidFill>
            </a:endParaRPr>
          </a:p>
          <a:p>
            <a:pPr marL="0" indent="0">
              <a:lnSpc>
                <a:spcPct val="110000"/>
              </a:lnSpc>
              <a:buNone/>
            </a:pPr>
            <a:r>
              <a:rPr lang="en-US" sz="1600" b="1" dirty="0">
                <a:solidFill>
                  <a:srgbClr val="FF0000"/>
                </a:solidFill>
              </a:rPr>
              <a:t>Fast.</a:t>
            </a:r>
          </a:p>
          <a:p>
            <a:pPr marL="0" indent="0">
              <a:lnSpc>
                <a:spcPct val="110000"/>
              </a:lnSpc>
              <a:buNone/>
            </a:pPr>
            <a:r>
              <a:rPr lang="en-US" sz="1600" dirty="0">
                <a:solidFill>
                  <a:schemeClr val="tx1"/>
                </a:solidFill>
              </a:rPr>
              <a:t>We have the ability to design, build and deliver in two weeks! Our proprietary modular design makes assembly much faster. When you place an order, we build, test, package and deliver in as little as 2 weeks. Others can take up to 4X longer.</a:t>
            </a:r>
          </a:p>
        </p:txBody>
      </p:sp>
      <p:pic>
        <p:nvPicPr>
          <p:cNvPr id="5" name="Picture 4">
            <a:extLst>
              <a:ext uri="{FF2B5EF4-FFF2-40B4-BE49-F238E27FC236}">
                <a16:creationId xmlns:a16="http://schemas.microsoft.com/office/drawing/2014/main" id="{F69D98A8-6B6E-4B1C-B9A3-A212C5EABA76}"/>
              </a:ext>
            </a:extLst>
          </p:cNvPr>
          <p:cNvPicPr>
            <a:picLocks noChangeAspect="1"/>
          </p:cNvPicPr>
          <p:nvPr/>
        </p:nvPicPr>
        <p:blipFill>
          <a:blip r:embed="rId2"/>
          <a:stretch>
            <a:fillRect/>
          </a:stretch>
        </p:blipFill>
        <p:spPr>
          <a:xfrm>
            <a:off x="7752347" y="4117856"/>
            <a:ext cx="1001438" cy="1001438"/>
          </a:xfrm>
          <a:prstGeom prst="rect">
            <a:avLst/>
          </a:prstGeom>
        </p:spPr>
      </p:pic>
      <p:pic>
        <p:nvPicPr>
          <p:cNvPr id="7" name="Picture 6">
            <a:extLst>
              <a:ext uri="{FF2B5EF4-FFF2-40B4-BE49-F238E27FC236}">
                <a16:creationId xmlns:a16="http://schemas.microsoft.com/office/drawing/2014/main" id="{99DFD7E1-5D8C-42AC-BDD2-FE77ED56ACD8}"/>
              </a:ext>
            </a:extLst>
          </p:cNvPr>
          <p:cNvPicPr>
            <a:picLocks noChangeAspect="1"/>
          </p:cNvPicPr>
          <p:nvPr/>
        </p:nvPicPr>
        <p:blipFill>
          <a:blip r:embed="rId3"/>
          <a:stretch>
            <a:fillRect/>
          </a:stretch>
        </p:blipFill>
        <p:spPr>
          <a:xfrm>
            <a:off x="7841773" y="1742225"/>
            <a:ext cx="812095" cy="680847"/>
          </a:xfrm>
          <a:prstGeom prst="rect">
            <a:avLst/>
          </a:prstGeom>
        </p:spPr>
      </p:pic>
      <p:pic>
        <p:nvPicPr>
          <p:cNvPr id="9" name="Picture 8">
            <a:extLst>
              <a:ext uri="{FF2B5EF4-FFF2-40B4-BE49-F238E27FC236}">
                <a16:creationId xmlns:a16="http://schemas.microsoft.com/office/drawing/2014/main" id="{1BA25A79-8585-454B-92F6-616CF9FFA096}"/>
              </a:ext>
            </a:extLst>
          </p:cNvPr>
          <p:cNvPicPr>
            <a:picLocks noChangeAspect="1"/>
          </p:cNvPicPr>
          <p:nvPr/>
        </p:nvPicPr>
        <p:blipFill>
          <a:blip r:embed="rId4"/>
          <a:stretch>
            <a:fillRect/>
          </a:stretch>
        </p:blipFill>
        <p:spPr>
          <a:xfrm>
            <a:off x="7901788" y="2797177"/>
            <a:ext cx="752080" cy="1001438"/>
          </a:xfrm>
          <a:prstGeom prst="rect">
            <a:avLst/>
          </a:prstGeom>
        </p:spPr>
      </p:pic>
    </p:spTree>
    <p:extLst>
      <p:ext uri="{BB962C8B-B14F-4D97-AF65-F5344CB8AC3E}">
        <p14:creationId xmlns:p14="http://schemas.microsoft.com/office/powerpoint/2010/main" val="399517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6B7236-2172-49DC-8BC0-7AD9AFDECB8D}"/>
              </a:ext>
            </a:extLst>
          </p:cNvPr>
          <p:cNvSpPr>
            <a:spLocks noGrp="1"/>
          </p:cNvSpPr>
          <p:nvPr>
            <p:ph type="title"/>
          </p:nvPr>
        </p:nvSpPr>
        <p:spPr/>
        <p:txBody>
          <a:bodyPr/>
          <a:lstStyle/>
          <a:p>
            <a:r>
              <a:rPr lang="en-US" dirty="0"/>
              <a:t>About </a:t>
            </a:r>
            <a:r>
              <a:rPr lang="en-US" dirty="0" err="1"/>
              <a:t>ThinkSIGN</a:t>
            </a:r>
            <a:r>
              <a:rPr lang="en-US" dirty="0"/>
              <a:t> EMCs</a:t>
            </a:r>
          </a:p>
        </p:txBody>
      </p:sp>
      <p:pic>
        <p:nvPicPr>
          <p:cNvPr id="9" name="Content Placeholder 8">
            <a:extLst>
              <a:ext uri="{FF2B5EF4-FFF2-40B4-BE49-F238E27FC236}">
                <a16:creationId xmlns:a16="http://schemas.microsoft.com/office/drawing/2014/main" id="{96EE6E5B-A5C2-4EFE-8F94-4376104F694F}"/>
              </a:ext>
            </a:extLst>
          </p:cNvPr>
          <p:cNvPicPr>
            <a:picLocks noGrp="1" noChangeAspect="1"/>
          </p:cNvPicPr>
          <p:nvPr>
            <p:ph idx="1"/>
          </p:nvPr>
        </p:nvPicPr>
        <p:blipFill rotWithShape="1">
          <a:blip r:embed="rId2"/>
          <a:srcRect b="27147"/>
          <a:stretch/>
        </p:blipFill>
        <p:spPr>
          <a:xfrm>
            <a:off x="1846430" y="2663027"/>
            <a:ext cx="5451138" cy="1911556"/>
          </a:xfrm>
        </p:spPr>
      </p:pic>
      <p:pic>
        <p:nvPicPr>
          <p:cNvPr id="11" name="Picture 10">
            <a:extLst>
              <a:ext uri="{FF2B5EF4-FFF2-40B4-BE49-F238E27FC236}">
                <a16:creationId xmlns:a16="http://schemas.microsoft.com/office/drawing/2014/main" id="{789193A9-9775-4CB4-A378-70D532FDB645}"/>
              </a:ext>
            </a:extLst>
          </p:cNvPr>
          <p:cNvPicPr>
            <a:picLocks noChangeAspect="1"/>
          </p:cNvPicPr>
          <p:nvPr/>
        </p:nvPicPr>
        <p:blipFill>
          <a:blip r:embed="rId3"/>
          <a:stretch>
            <a:fillRect/>
          </a:stretch>
        </p:blipFill>
        <p:spPr>
          <a:xfrm>
            <a:off x="3527158" y="1295605"/>
            <a:ext cx="2078309" cy="487223"/>
          </a:xfrm>
          <a:prstGeom prst="rect">
            <a:avLst/>
          </a:prstGeom>
        </p:spPr>
      </p:pic>
      <p:pic>
        <p:nvPicPr>
          <p:cNvPr id="15" name="Picture 14">
            <a:extLst>
              <a:ext uri="{FF2B5EF4-FFF2-40B4-BE49-F238E27FC236}">
                <a16:creationId xmlns:a16="http://schemas.microsoft.com/office/drawing/2014/main" id="{EFEF397E-508B-476C-BC5A-519680DD54C8}"/>
              </a:ext>
            </a:extLst>
          </p:cNvPr>
          <p:cNvPicPr>
            <a:picLocks noChangeAspect="1"/>
          </p:cNvPicPr>
          <p:nvPr/>
        </p:nvPicPr>
        <p:blipFill>
          <a:blip r:embed="rId4"/>
          <a:stretch>
            <a:fillRect/>
          </a:stretch>
        </p:blipFill>
        <p:spPr>
          <a:xfrm>
            <a:off x="5626626" y="4612288"/>
            <a:ext cx="2078308" cy="1279840"/>
          </a:xfrm>
          <a:prstGeom prst="rect">
            <a:avLst/>
          </a:prstGeom>
        </p:spPr>
      </p:pic>
      <p:pic>
        <p:nvPicPr>
          <p:cNvPr id="17" name="Picture 16">
            <a:extLst>
              <a:ext uri="{FF2B5EF4-FFF2-40B4-BE49-F238E27FC236}">
                <a16:creationId xmlns:a16="http://schemas.microsoft.com/office/drawing/2014/main" id="{8651F758-53DE-4029-BE35-BBE9777B5B3F}"/>
              </a:ext>
            </a:extLst>
          </p:cNvPr>
          <p:cNvPicPr>
            <a:picLocks noChangeAspect="1"/>
          </p:cNvPicPr>
          <p:nvPr/>
        </p:nvPicPr>
        <p:blipFill>
          <a:blip r:embed="rId5"/>
          <a:stretch>
            <a:fillRect/>
          </a:stretch>
        </p:blipFill>
        <p:spPr>
          <a:xfrm>
            <a:off x="3453828" y="4612288"/>
            <a:ext cx="1706454" cy="1279840"/>
          </a:xfrm>
          <a:prstGeom prst="rect">
            <a:avLst/>
          </a:prstGeom>
        </p:spPr>
      </p:pic>
      <p:pic>
        <p:nvPicPr>
          <p:cNvPr id="19" name="Picture 18">
            <a:extLst>
              <a:ext uri="{FF2B5EF4-FFF2-40B4-BE49-F238E27FC236}">
                <a16:creationId xmlns:a16="http://schemas.microsoft.com/office/drawing/2014/main" id="{3B7BBE2B-69F0-4672-9AAE-C6B86E902617}"/>
              </a:ext>
            </a:extLst>
          </p:cNvPr>
          <p:cNvPicPr>
            <a:picLocks noChangeAspect="1"/>
          </p:cNvPicPr>
          <p:nvPr/>
        </p:nvPicPr>
        <p:blipFill>
          <a:blip r:embed="rId6"/>
          <a:stretch>
            <a:fillRect/>
          </a:stretch>
        </p:blipFill>
        <p:spPr>
          <a:xfrm>
            <a:off x="1397442" y="4615391"/>
            <a:ext cx="1702316" cy="1276737"/>
          </a:xfrm>
          <a:prstGeom prst="rect">
            <a:avLst/>
          </a:prstGeom>
        </p:spPr>
      </p:pic>
      <p:sp>
        <p:nvSpPr>
          <p:cNvPr id="22" name="TextBox 21">
            <a:extLst>
              <a:ext uri="{FF2B5EF4-FFF2-40B4-BE49-F238E27FC236}">
                <a16:creationId xmlns:a16="http://schemas.microsoft.com/office/drawing/2014/main" id="{3164D120-A054-4FD7-B965-9CF06B9C2903}"/>
              </a:ext>
            </a:extLst>
          </p:cNvPr>
          <p:cNvSpPr txBox="1"/>
          <p:nvPr/>
        </p:nvSpPr>
        <p:spPr>
          <a:xfrm>
            <a:off x="1439066" y="5279640"/>
            <a:ext cx="6693408" cy="369332"/>
          </a:xfrm>
          <a:prstGeom prst="rect">
            <a:avLst/>
          </a:prstGeom>
          <a:noFill/>
        </p:spPr>
        <p:txBody>
          <a:bodyPr wrap="square" rtlCol="0">
            <a:spAutoFit/>
          </a:bodyPr>
          <a:lstStyle/>
          <a:p>
            <a:r>
              <a:rPr lang="en-US" b="1" dirty="0">
                <a:solidFill>
                  <a:srgbClr val="FF0000"/>
                </a:solidFill>
              </a:rPr>
              <a:t>COULD SHOW RELEVENT EXAMPLES HERE BASED ON PROJECT</a:t>
            </a:r>
          </a:p>
        </p:txBody>
      </p:sp>
      <p:sp>
        <p:nvSpPr>
          <p:cNvPr id="23" name="Rectangle 22">
            <a:extLst>
              <a:ext uri="{FF2B5EF4-FFF2-40B4-BE49-F238E27FC236}">
                <a16:creationId xmlns:a16="http://schemas.microsoft.com/office/drawing/2014/main" id="{20542F54-76D5-4189-B950-75BAD0AE71ED}"/>
              </a:ext>
            </a:extLst>
          </p:cNvPr>
          <p:cNvSpPr/>
          <p:nvPr/>
        </p:nvSpPr>
        <p:spPr>
          <a:xfrm>
            <a:off x="798789" y="1957970"/>
            <a:ext cx="7193067" cy="1169551"/>
          </a:xfrm>
          <a:prstGeom prst="rect">
            <a:avLst/>
          </a:prstGeom>
        </p:spPr>
        <p:txBody>
          <a:bodyPr wrap="square">
            <a:spAutoFit/>
          </a:bodyPr>
          <a:lstStyle/>
          <a:p>
            <a:pPr algn="ctr"/>
            <a:r>
              <a:rPr lang="en-US" sz="1400" dirty="0" err="1">
                <a:solidFill>
                  <a:srgbClr val="000000"/>
                </a:solidFill>
                <a:latin typeface="Avenir-Black"/>
              </a:rPr>
              <a:t>ThinkSIGN</a:t>
            </a:r>
            <a:r>
              <a:rPr lang="en-US" sz="1400" dirty="0">
                <a:solidFill>
                  <a:srgbClr val="000000"/>
                </a:solidFill>
                <a:latin typeface="Avenir-Black"/>
              </a:rPr>
              <a:t> Xtreme is our full color product family. </a:t>
            </a:r>
            <a:r>
              <a:rPr lang="en-US" sz="1400" dirty="0">
                <a:solidFill>
                  <a:srgbClr val="000000"/>
                </a:solidFill>
                <a:latin typeface="Avenir-Roman"/>
              </a:rPr>
              <a:t>Our Xtreme product is Thinner, Lighter &amp; Smarter. The best on-premise message center on the market. A borderless design to maximize allowed square footage and universal module that makes installs, retrofits and upgrades a breeze.</a:t>
            </a:r>
          </a:p>
          <a:p>
            <a:endParaRPr lang="en-US" sz="1400" dirty="0"/>
          </a:p>
        </p:txBody>
      </p:sp>
    </p:spTree>
    <p:extLst>
      <p:ext uri="{BB962C8B-B14F-4D97-AF65-F5344CB8AC3E}">
        <p14:creationId xmlns:p14="http://schemas.microsoft.com/office/powerpoint/2010/main" val="425288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6B7236-2172-49DC-8BC0-7AD9AFDECB8D}"/>
              </a:ext>
            </a:extLst>
          </p:cNvPr>
          <p:cNvSpPr>
            <a:spLocks noGrp="1"/>
          </p:cNvSpPr>
          <p:nvPr>
            <p:ph type="title"/>
          </p:nvPr>
        </p:nvSpPr>
        <p:spPr/>
        <p:txBody>
          <a:bodyPr/>
          <a:lstStyle/>
          <a:p>
            <a:r>
              <a:rPr lang="en-US" dirty="0"/>
              <a:t>Borderless Design</a:t>
            </a:r>
          </a:p>
        </p:txBody>
      </p:sp>
      <p:pic>
        <p:nvPicPr>
          <p:cNvPr id="15" name="Picture 14">
            <a:extLst>
              <a:ext uri="{FF2B5EF4-FFF2-40B4-BE49-F238E27FC236}">
                <a16:creationId xmlns:a16="http://schemas.microsoft.com/office/drawing/2014/main" id="{EFEF397E-508B-476C-BC5A-519680DD54C8}"/>
              </a:ext>
            </a:extLst>
          </p:cNvPr>
          <p:cNvPicPr>
            <a:picLocks noChangeAspect="1"/>
          </p:cNvPicPr>
          <p:nvPr/>
        </p:nvPicPr>
        <p:blipFill>
          <a:blip r:embed="rId2"/>
          <a:stretch>
            <a:fillRect/>
          </a:stretch>
        </p:blipFill>
        <p:spPr>
          <a:xfrm>
            <a:off x="5626626" y="4612288"/>
            <a:ext cx="2078308" cy="1279840"/>
          </a:xfrm>
          <a:prstGeom prst="rect">
            <a:avLst/>
          </a:prstGeom>
        </p:spPr>
      </p:pic>
      <p:pic>
        <p:nvPicPr>
          <p:cNvPr id="17" name="Picture 16">
            <a:extLst>
              <a:ext uri="{FF2B5EF4-FFF2-40B4-BE49-F238E27FC236}">
                <a16:creationId xmlns:a16="http://schemas.microsoft.com/office/drawing/2014/main" id="{8651F758-53DE-4029-BE35-BBE9777B5B3F}"/>
              </a:ext>
            </a:extLst>
          </p:cNvPr>
          <p:cNvPicPr>
            <a:picLocks noChangeAspect="1"/>
          </p:cNvPicPr>
          <p:nvPr/>
        </p:nvPicPr>
        <p:blipFill>
          <a:blip r:embed="rId3"/>
          <a:stretch>
            <a:fillRect/>
          </a:stretch>
        </p:blipFill>
        <p:spPr>
          <a:xfrm>
            <a:off x="3453828" y="4612288"/>
            <a:ext cx="1706454" cy="1279840"/>
          </a:xfrm>
          <a:prstGeom prst="rect">
            <a:avLst/>
          </a:prstGeom>
        </p:spPr>
      </p:pic>
      <p:pic>
        <p:nvPicPr>
          <p:cNvPr id="19" name="Picture 18">
            <a:extLst>
              <a:ext uri="{FF2B5EF4-FFF2-40B4-BE49-F238E27FC236}">
                <a16:creationId xmlns:a16="http://schemas.microsoft.com/office/drawing/2014/main" id="{3B7BBE2B-69F0-4672-9AAE-C6B86E902617}"/>
              </a:ext>
            </a:extLst>
          </p:cNvPr>
          <p:cNvPicPr>
            <a:picLocks noChangeAspect="1"/>
          </p:cNvPicPr>
          <p:nvPr/>
        </p:nvPicPr>
        <p:blipFill>
          <a:blip r:embed="rId4"/>
          <a:stretch>
            <a:fillRect/>
          </a:stretch>
        </p:blipFill>
        <p:spPr>
          <a:xfrm>
            <a:off x="1397442" y="4615391"/>
            <a:ext cx="1702316" cy="1276737"/>
          </a:xfrm>
          <a:prstGeom prst="rect">
            <a:avLst/>
          </a:prstGeom>
        </p:spPr>
      </p:pic>
      <p:sp>
        <p:nvSpPr>
          <p:cNvPr id="22" name="TextBox 21">
            <a:extLst>
              <a:ext uri="{FF2B5EF4-FFF2-40B4-BE49-F238E27FC236}">
                <a16:creationId xmlns:a16="http://schemas.microsoft.com/office/drawing/2014/main" id="{3164D120-A054-4FD7-B965-9CF06B9C2903}"/>
              </a:ext>
            </a:extLst>
          </p:cNvPr>
          <p:cNvSpPr txBox="1"/>
          <p:nvPr/>
        </p:nvSpPr>
        <p:spPr>
          <a:xfrm>
            <a:off x="1439066" y="5279640"/>
            <a:ext cx="6693408" cy="369332"/>
          </a:xfrm>
          <a:prstGeom prst="rect">
            <a:avLst/>
          </a:prstGeom>
          <a:noFill/>
        </p:spPr>
        <p:txBody>
          <a:bodyPr wrap="square" rtlCol="0">
            <a:spAutoFit/>
          </a:bodyPr>
          <a:lstStyle/>
          <a:p>
            <a:r>
              <a:rPr lang="en-US" b="1" dirty="0">
                <a:solidFill>
                  <a:srgbClr val="FF0000"/>
                </a:solidFill>
              </a:rPr>
              <a:t>COULD SHOW RELEVENT EXAMPLES HERE BASED ON PROJECT</a:t>
            </a:r>
          </a:p>
        </p:txBody>
      </p:sp>
      <p:sp>
        <p:nvSpPr>
          <p:cNvPr id="23" name="Rectangle 22">
            <a:extLst>
              <a:ext uri="{FF2B5EF4-FFF2-40B4-BE49-F238E27FC236}">
                <a16:creationId xmlns:a16="http://schemas.microsoft.com/office/drawing/2014/main" id="{20542F54-76D5-4189-B950-75BAD0AE71ED}"/>
              </a:ext>
            </a:extLst>
          </p:cNvPr>
          <p:cNvSpPr/>
          <p:nvPr/>
        </p:nvSpPr>
        <p:spPr>
          <a:xfrm>
            <a:off x="838305" y="1274759"/>
            <a:ext cx="7467387" cy="830997"/>
          </a:xfrm>
          <a:prstGeom prst="rect">
            <a:avLst/>
          </a:prstGeom>
        </p:spPr>
        <p:txBody>
          <a:bodyPr wrap="square">
            <a:spAutoFit/>
          </a:bodyPr>
          <a:lstStyle/>
          <a:p>
            <a:pPr algn="ctr"/>
            <a:r>
              <a:rPr lang="en-US" sz="1600" dirty="0" err="1"/>
              <a:t>ThinkSIGN’s</a:t>
            </a:r>
            <a:r>
              <a:rPr lang="en-US" sz="1600" dirty="0"/>
              <a:t> borderless Xtreme, when compared to other brands,</a:t>
            </a:r>
          </a:p>
          <a:p>
            <a:pPr algn="ctr"/>
            <a:r>
              <a:rPr lang="en-US" sz="1600" dirty="0"/>
              <a:t>maximizes your allowable square footage resulting in MORE pixels and resolution. The image below shows a side by side comparison with two of the leading brands.</a:t>
            </a:r>
            <a:endParaRPr lang="en-US" sz="1200" dirty="0"/>
          </a:p>
        </p:txBody>
      </p:sp>
      <p:pic>
        <p:nvPicPr>
          <p:cNvPr id="6" name="Picture 5">
            <a:extLst>
              <a:ext uri="{FF2B5EF4-FFF2-40B4-BE49-F238E27FC236}">
                <a16:creationId xmlns:a16="http://schemas.microsoft.com/office/drawing/2014/main" id="{C5B30A21-A694-4FEF-A1AB-9CA8764972B1}"/>
              </a:ext>
            </a:extLst>
          </p:cNvPr>
          <p:cNvPicPr>
            <a:picLocks noChangeAspect="1"/>
          </p:cNvPicPr>
          <p:nvPr/>
        </p:nvPicPr>
        <p:blipFill>
          <a:blip r:embed="rId5"/>
          <a:stretch>
            <a:fillRect/>
          </a:stretch>
        </p:blipFill>
        <p:spPr>
          <a:xfrm>
            <a:off x="1397442" y="2236385"/>
            <a:ext cx="6272784" cy="2132747"/>
          </a:xfrm>
          <a:prstGeom prst="rect">
            <a:avLst/>
          </a:prstGeom>
        </p:spPr>
      </p:pic>
    </p:spTree>
    <p:extLst>
      <p:ext uri="{BB962C8B-B14F-4D97-AF65-F5344CB8AC3E}">
        <p14:creationId xmlns:p14="http://schemas.microsoft.com/office/powerpoint/2010/main" val="326065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3436" y="2332037"/>
            <a:ext cx="5268017" cy="4525963"/>
          </a:xfrm>
        </p:spPr>
        <p:txBody>
          <a:bodyPr>
            <a:normAutofit/>
          </a:bodyPr>
          <a:lstStyle/>
          <a:p>
            <a:pPr>
              <a:lnSpc>
                <a:spcPct val="110000"/>
              </a:lnSpc>
            </a:pPr>
            <a:r>
              <a:rPr lang="en-US" sz="1800" dirty="0">
                <a:solidFill>
                  <a:schemeClr val="tx1"/>
                </a:solidFill>
              </a:rPr>
              <a:t>Unique scheduling features; including auto on/off</a:t>
            </a:r>
          </a:p>
          <a:p>
            <a:pPr>
              <a:lnSpc>
                <a:spcPct val="110000"/>
              </a:lnSpc>
            </a:pPr>
            <a:r>
              <a:rPr lang="en-US" sz="1800" dirty="0">
                <a:solidFill>
                  <a:schemeClr val="tx1"/>
                </a:solidFill>
              </a:rPr>
              <a:t>Count up and count down functionality</a:t>
            </a:r>
          </a:p>
          <a:p>
            <a:pPr>
              <a:lnSpc>
                <a:spcPct val="110000"/>
              </a:lnSpc>
            </a:pPr>
            <a:r>
              <a:rPr lang="en-US" sz="1800" dirty="0">
                <a:solidFill>
                  <a:schemeClr val="tx1"/>
                </a:solidFill>
              </a:rPr>
              <a:t>Write or edit text in seconds</a:t>
            </a:r>
          </a:p>
          <a:p>
            <a:pPr>
              <a:lnSpc>
                <a:spcPct val="110000"/>
              </a:lnSpc>
            </a:pPr>
            <a:r>
              <a:rPr lang="en-US" sz="1800" dirty="0">
                <a:solidFill>
                  <a:schemeClr val="tx1"/>
                </a:solidFill>
              </a:rPr>
              <a:t>Import photos and add text easily</a:t>
            </a:r>
          </a:p>
          <a:p>
            <a:pPr>
              <a:lnSpc>
                <a:spcPct val="110000"/>
              </a:lnSpc>
            </a:pPr>
            <a:r>
              <a:rPr lang="en-US" sz="1800" dirty="0">
                <a:solidFill>
                  <a:schemeClr val="tx1"/>
                </a:solidFill>
              </a:rPr>
              <a:t>Upload and manage videos</a:t>
            </a:r>
          </a:p>
          <a:p>
            <a:pPr>
              <a:lnSpc>
                <a:spcPct val="110000"/>
              </a:lnSpc>
            </a:pPr>
            <a:r>
              <a:rPr lang="en-US" sz="1800" dirty="0">
                <a:solidFill>
                  <a:schemeClr val="tx1"/>
                </a:solidFill>
              </a:rPr>
              <a:t>Vast image and animation library included</a:t>
            </a:r>
          </a:p>
          <a:p>
            <a:pPr>
              <a:lnSpc>
                <a:spcPct val="110000"/>
              </a:lnSpc>
            </a:pPr>
            <a:r>
              <a:rPr lang="en-US" sz="1800" dirty="0">
                <a:solidFill>
                  <a:schemeClr val="tx1"/>
                </a:solidFill>
              </a:rPr>
              <a:t>Online tutorials and tech support training </a:t>
            </a:r>
          </a:p>
          <a:p>
            <a:r>
              <a:rPr lang="en-US" sz="1800" dirty="0">
                <a:solidFill>
                  <a:schemeClr val="tx1"/>
                </a:solidFill>
              </a:rPr>
              <a:t>Custom Content Solutions available</a:t>
            </a:r>
            <a:endParaRPr lang="en-US" sz="2400" dirty="0">
              <a:solidFill>
                <a:schemeClr val="tx1"/>
              </a:solidFill>
            </a:endParaRPr>
          </a:p>
        </p:txBody>
      </p:sp>
      <p:sp>
        <p:nvSpPr>
          <p:cNvPr id="4" name="Title 1"/>
          <p:cNvSpPr txBox="1">
            <a:spLocks/>
          </p:cNvSpPr>
          <p:nvPr/>
        </p:nvSpPr>
        <p:spPr>
          <a:xfrm>
            <a:off x="0" y="555258"/>
            <a:ext cx="9144000" cy="132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1"/>
                </a:solidFill>
                <a:latin typeface="Avenir" panose="020B0503020203020204" pitchFamily="34" charset="0"/>
                <a:ea typeface="+mj-ea"/>
                <a:cs typeface="+mj-cs"/>
              </a:defRPr>
            </a:lvl1pPr>
          </a:lstStyle>
          <a:p>
            <a:r>
              <a:rPr lang="en-US" sz="4000" b="1" dirty="0" err="1">
                <a:solidFill>
                  <a:srgbClr val="FF0000"/>
                </a:solidFill>
              </a:rPr>
              <a:t>ThinkSIGN</a:t>
            </a:r>
            <a:r>
              <a:rPr lang="en-US" sz="4000" b="1" dirty="0">
                <a:solidFill>
                  <a:srgbClr val="FF0000"/>
                </a:solidFill>
              </a:rPr>
              <a:t> Software</a:t>
            </a:r>
            <a:br>
              <a:rPr lang="en-US" sz="4000" b="1" dirty="0">
                <a:solidFill>
                  <a:srgbClr val="FF0000"/>
                </a:solidFill>
              </a:rPr>
            </a:br>
            <a:endParaRPr lang="en-US" b="1" dirty="0">
              <a:solidFill>
                <a:srgbClr val="FF0000"/>
              </a:solidFill>
            </a:endParaRPr>
          </a:p>
        </p:txBody>
      </p:sp>
      <p:pic>
        <p:nvPicPr>
          <p:cNvPr id="11" name="Picture 10"/>
          <p:cNvPicPr>
            <a:picLocks noChangeAspect="1"/>
          </p:cNvPicPr>
          <p:nvPr/>
        </p:nvPicPr>
        <p:blipFill>
          <a:blip r:embed="rId2"/>
          <a:stretch>
            <a:fillRect/>
          </a:stretch>
        </p:blipFill>
        <p:spPr>
          <a:xfrm>
            <a:off x="5936556" y="3541757"/>
            <a:ext cx="2616439" cy="1828800"/>
          </a:xfrm>
          <a:prstGeom prst="rect">
            <a:avLst/>
          </a:prstGeom>
        </p:spPr>
      </p:pic>
      <p:pic>
        <p:nvPicPr>
          <p:cNvPr id="12" name="Picture 11"/>
          <p:cNvPicPr>
            <a:picLocks noChangeAspect="1"/>
          </p:cNvPicPr>
          <p:nvPr/>
        </p:nvPicPr>
        <p:blipFill>
          <a:blip r:embed="rId3"/>
          <a:stretch>
            <a:fillRect/>
          </a:stretch>
        </p:blipFill>
        <p:spPr>
          <a:xfrm>
            <a:off x="5936556" y="1712957"/>
            <a:ext cx="2616439" cy="1828800"/>
          </a:xfrm>
          <a:prstGeom prst="rect">
            <a:avLst/>
          </a:prstGeom>
        </p:spPr>
      </p:pic>
      <p:pic>
        <p:nvPicPr>
          <p:cNvPr id="5" name="Picture 4">
            <a:extLst>
              <a:ext uri="{FF2B5EF4-FFF2-40B4-BE49-F238E27FC236}">
                <a16:creationId xmlns:a16="http://schemas.microsoft.com/office/drawing/2014/main" id="{1BF32C49-A9B5-442E-AE4E-F48FB7F06655}"/>
              </a:ext>
            </a:extLst>
          </p:cNvPr>
          <p:cNvPicPr>
            <a:picLocks noChangeAspect="1"/>
          </p:cNvPicPr>
          <p:nvPr/>
        </p:nvPicPr>
        <p:blipFill>
          <a:blip r:embed="rId4"/>
          <a:stretch>
            <a:fillRect/>
          </a:stretch>
        </p:blipFill>
        <p:spPr>
          <a:xfrm>
            <a:off x="712470" y="1513857"/>
            <a:ext cx="4207002" cy="730231"/>
          </a:xfrm>
          <a:prstGeom prst="rect">
            <a:avLst/>
          </a:prstGeom>
        </p:spPr>
      </p:pic>
    </p:spTree>
    <p:extLst>
      <p:ext uri="{BB962C8B-B14F-4D97-AF65-F5344CB8AC3E}">
        <p14:creationId xmlns:p14="http://schemas.microsoft.com/office/powerpoint/2010/main" val="1633479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55258"/>
            <a:ext cx="9144000" cy="132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1"/>
                </a:solidFill>
                <a:latin typeface="Avenir" panose="020B0503020203020204" pitchFamily="34" charset="0"/>
                <a:ea typeface="+mj-ea"/>
                <a:cs typeface="+mj-cs"/>
              </a:defRPr>
            </a:lvl1pPr>
          </a:lstStyle>
          <a:p>
            <a:r>
              <a:rPr lang="en-US" sz="4000" b="1" dirty="0">
                <a:solidFill>
                  <a:srgbClr val="FF0000"/>
                </a:solidFill>
              </a:rPr>
              <a:t>Project Rendering</a:t>
            </a:r>
            <a:br>
              <a:rPr lang="en-US" sz="4000" b="1" dirty="0">
                <a:solidFill>
                  <a:srgbClr val="FF0000"/>
                </a:solidFill>
              </a:rPr>
            </a:br>
            <a:endParaRPr lang="en-US" b="1" dirty="0">
              <a:solidFill>
                <a:srgbClr val="FF0000"/>
              </a:solidFill>
            </a:endParaRPr>
          </a:p>
        </p:txBody>
      </p:sp>
      <p:sp>
        <p:nvSpPr>
          <p:cNvPr id="6" name="Content Placeholder 5">
            <a:extLst>
              <a:ext uri="{FF2B5EF4-FFF2-40B4-BE49-F238E27FC236}">
                <a16:creationId xmlns:a16="http://schemas.microsoft.com/office/drawing/2014/main" id="{50C4912F-4FB1-4FCF-95B8-FBD75D80BF66}"/>
              </a:ext>
            </a:extLst>
          </p:cNvPr>
          <p:cNvSpPr>
            <a:spLocks noGrp="1"/>
          </p:cNvSpPr>
          <p:nvPr>
            <p:ph idx="1"/>
          </p:nvPr>
        </p:nvSpPr>
        <p:spPr>
          <a:xfrm>
            <a:off x="457200" y="1371600"/>
            <a:ext cx="8229600" cy="4525963"/>
          </a:xfrm>
        </p:spPr>
        <p:txBody>
          <a:bodyPr/>
          <a:lstStyle/>
          <a:p>
            <a:endParaRPr lang="en-US" dirty="0"/>
          </a:p>
        </p:txBody>
      </p:sp>
    </p:spTree>
    <p:extLst>
      <p:ext uri="{BB962C8B-B14F-4D97-AF65-F5344CB8AC3E}">
        <p14:creationId xmlns:p14="http://schemas.microsoft.com/office/powerpoint/2010/main" val="311727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555258"/>
            <a:ext cx="9144000" cy="13237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bg1"/>
                </a:solidFill>
                <a:latin typeface="Avenir" panose="020B0503020203020204" pitchFamily="34" charset="0"/>
                <a:ea typeface="+mj-ea"/>
                <a:cs typeface="+mj-cs"/>
              </a:defRPr>
            </a:lvl1pPr>
          </a:lstStyle>
          <a:p>
            <a:r>
              <a:rPr lang="en-US" sz="4000" b="1" dirty="0">
                <a:solidFill>
                  <a:srgbClr val="FF0000"/>
                </a:solidFill>
              </a:rPr>
              <a:t>Project Estimate</a:t>
            </a:r>
            <a:br>
              <a:rPr lang="en-US" sz="4000" b="1" dirty="0">
                <a:solidFill>
                  <a:srgbClr val="FF0000"/>
                </a:solidFill>
              </a:rPr>
            </a:br>
            <a:endParaRPr lang="en-US" b="1" dirty="0">
              <a:solidFill>
                <a:srgbClr val="FF0000"/>
              </a:solidFill>
            </a:endParaRPr>
          </a:p>
        </p:txBody>
      </p:sp>
      <p:sp>
        <p:nvSpPr>
          <p:cNvPr id="6" name="Content Placeholder 5">
            <a:extLst>
              <a:ext uri="{FF2B5EF4-FFF2-40B4-BE49-F238E27FC236}">
                <a16:creationId xmlns:a16="http://schemas.microsoft.com/office/drawing/2014/main" id="{50C4912F-4FB1-4FCF-95B8-FBD75D80BF66}"/>
              </a:ext>
            </a:extLst>
          </p:cNvPr>
          <p:cNvSpPr>
            <a:spLocks noGrp="1"/>
          </p:cNvSpPr>
          <p:nvPr>
            <p:ph idx="1"/>
          </p:nvPr>
        </p:nvSpPr>
        <p:spPr>
          <a:xfrm>
            <a:off x="457200" y="1371600"/>
            <a:ext cx="8229600" cy="4525963"/>
          </a:xfrm>
        </p:spPr>
        <p:txBody>
          <a:bodyPr/>
          <a:lstStyle/>
          <a:p>
            <a:endParaRPr lang="en-US" dirty="0"/>
          </a:p>
        </p:txBody>
      </p:sp>
    </p:spTree>
    <p:extLst>
      <p:ext uri="{BB962C8B-B14F-4D97-AF65-F5344CB8AC3E}">
        <p14:creationId xmlns:p14="http://schemas.microsoft.com/office/powerpoint/2010/main" val="14891887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1140</TotalTime>
  <Words>384</Words>
  <Application>Microsoft Office PowerPoint</Application>
  <PresentationFormat>On-screen Show (4:3)</PresentationFormat>
  <Paragraphs>33</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Avenir</vt:lpstr>
      <vt:lpstr>Avenir-Black</vt:lpstr>
      <vt:lpstr>Avenir-Roman</vt:lpstr>
      <vt:lpstr>Calibri</vt:lpstr>
      <vt:lpstr>Office Theme</vt:lpstr>
      <vt:lpstr>Led SIGNAGE PROPOSAL for (CUSTOMER NAME OR LOGO)</vt:lpstr>
      <vt:lpstr>Project Details</vt:lpstr>
      <vt:lpstr>About Us (sign company)</vt:lpstr>
      <vt:lpstr>Why ThinkSIGN?</vt:lpstr>
      <vt:lpstr>About ThinkSIGN EMCs</vt:lpstr>
      <vt:lpstr>Borderless Design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Walker</dc:creator>
  <cp:lastModifiedBy>Steve Flores</cp:lastModifiedBy>
  <cp:revision>54</cp:revision>
  <cp:lastPrinted>2017-04-04T17:05:38Z</cp:lastPrinted>
  <dcterms:created xsi:type="dcterms:W3CDTF">2016-12-06T15:12:33Z</dcterms:created>
  <dcterms:modified xsi:type="dcterms:W3CDTF">2017-12-13T19:51:16Z</dcterms:modified>
</cp:coreProperties>
</file>